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57" r:id="rId4"/>
    <p:sldId id="270" r:id="rId5"/>
    <p:sldId id="259" r:id="rId6"/>
    <p:sldId id="260" r:id="rId7"/>
    <p:sldId id="273" r:id="rId8"/>
    <p:sldId id="271" r:id="rId9"/>
    <p:sldId id="274" r:id="rId10"/>
    <p:sldId id="264" r:id="rId11"/>
    <p:sldId id="261"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2" d="100"/>
          <a:sy n="42" d="100"/>
        </p:scale>
        <p:origin x="-112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3/30/2016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3/30/2016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40A78-2A4B-4566-8626-79DE0D4C1085}"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t>3/30/2016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26B6-F861-4D54-BBE9-4BB519D3F342}"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t>3/30/2016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040A78-2A4B-4566-8626-79DE0D4C1085}" type="datetimeFigureOut">
              <a:rPr lang="en-US" smtClean="0"/>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3/30/2016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3EC526B6-F861-4D54-BBE9-4BB519D3F3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6040A78-2A4B-4566-8626-79DE0D4C1085}" type="datetimeFigureOut">
              <a:rPr lang="en-US" smtClean="0"/>
              <a:t>3/30/2016</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EC526B6-F861-4D54-BBE9-4BB519D3F342}"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s-Vi_kgBL3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x85o3Z43Yk" TargetMode="External"/><Relationship Id="rId2" Type="http://schemas.openxmlformats.org/officeDocument/2006/relationships/hyperlink" Target="https://www.youtube.com/watch?v=JyQ-M0lHi7A" TargetMode="External"/><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pn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xlK3FkdUv78"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youtube.com/watch?v=7xJTyRffRdo"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18D7XgB7ZJ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Love in Nicholas Sparks Movies </a:t>
            </a:r>
            <a:endParaRPr lang="en-US" dirty="0"/>
          </a:p>
        </p:txBody>
      </p:sp>
      <p:sp>
        <p:nvSpPr>
          <p:cNvPr id="3" name="Subtitle 2"/>
          <p:cNvSpPr>
            <a:spLocks noGrp="1"/>
          </p:cNvSpPr>
          <p:nvPr>
            <p:ph type="subTitle" idx="1"/>
          </p:nvPr>
        </p:nvSpPr>
        <p:spPr/>
        <p:txBody>
          <a:bodyPr/>
          <a:lstStyle/>
          <a:p>
            <a:r>
              <a:rPr lang="en-US" dirty="0" smtClean="0"/>
              <a:t>By Emily Rebenstock</a:t>
            </a:r>
            <a:endParaRPr lang="en-US" dirty="0"/>
          </a:p>
        </p:txBody>
      </p:sp>
    </p:spTree>
    <p:extLst>
      <p:ext uri="{BB962C8B-B14F-4D97-AF65-F5344CB8AC3E}">
        <p14:creationId xmlns:p14="http://schemas.microsoft.com/office/powerpoint/2010/main" val="2482714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Violence in Safe Haven</a:t>
            </a:r>
            <a:endParaRPr lang="en-US" dirty="0"/>
          </a:p>
        </p:txBody>
      </p:sp>
      <p:sp>
        <p:nvSpPr>
          <p:cNvPr id="3" name="TextBox 2"/>
          <p:cNvSpPr txBox="1"/>
          <p:nvPr/>
        </p:nvSpPr>
        <p:spPr>
          <a:xfrm>
            <a:off x="371231" y="1723705"/>
            <a:ext cx="4441524" cy="5078314"/>
          </a:xfrm>
          <a:prstGeom prst="rect">
            <a:avLst/>
          </a:prstGeom>
          <a:noFill/>
        </p:spPr>
        <p:txBody>
          <a:bodyPr wrap="square" rtlCol="0">
            <a:spAutoFit/>
          </a:bodyPr>
          <a:lstStyle/>
          <a:p>
            <a:pPr marL="285750" indent="-285750">
              <a:buFont typeface="Arial"/>
              <a:buChar char="•"/>
            </a:pPr>
            <a:r>
              <a:rPr lang="en-US" dirty="0" smtClean="0"/>
              <a:t>Katie runs away from her past, to a small town in North Carolina. </a:t>
            </a:r>
          </a:p>
          <a:p>
            <a:pPr marL="285750" indent="-285750">
              <a:buFont typeface="Arial"/>
              <a:buChar char="•"/>
            </a:pPr>
            <a:r>
              <a:rPr lang="en-US" dirty="0" smtClean="0"/>
              <a:t>While settling in, she meets a widow named Alex, who takes interest in her.</a:t>
            </a:r>
          </a:p>
          <a:p>
            <a:pPr marL="285750" indent="-285750">
              <a:buFont typeface="Arial"/>
              <a:buChar char="•"/>
            </a:pPr>
            <a:r>
              <a:rPr lang="en-US" dirty="0" smtClean="0"/>
              <a:t>After some time, Katie and Alex fall in love, and Katie reveals the real thing she was running from: Her abusive ex-husband. </a:t>
            </a:r>
          </a:p>
          <a:p>
            <a:pPr marL="285750" indent="-285750">
              <a:buFont typeface="Arial"/>
              <a:buChar char="•"/>
            </a:pPr>
            <a:r>
              <a:rPr lang="en-US" dirty="0">
                <a:hlinkClick r:id="rId2"/>
              </a:rPr>
              <a:t>https://www.youtube.com/watch?v=s-</a:t>
            </a:r>
            <a:r>
              <a:rPr lang="en-US" dirty="0" smtClean="0">
                <a:hlinkClick r:id="rId2"/>
              </a:rPr>
              <a:t>Vi_kgBL3E</a:t>
            </a:r>
            <a:r>
              <a:rPr lang="en-US" dirty="0" smtClean="0"/>
              <a:t> </a:t>
            </a:r>
          </a:p>
          <a:p>
            <a:pPr marL="285750" indent="-285750">
              <a:buFont typeface="Arial"/>
              <a:buChar char="•"/>
            </a:pPr>
            <a:r>
              <a:rPr lang="en-US" dirty="0" smtClean="0"/>
              <a:t>“The </a:t>
            </a:r>
            <a:r>
              <a:rPr lang="en-US" dirty="0"/>
              <a:t>message there is people get second chances in life. If you want any message to take </a:t>
            </a:r>
            <a:r>
              <a:rPr lang="en-US" dirty="0" smtClean="0"/>
              <a:t>away, </a:t>
            </a:r>
            <a:r>
              <a:rPr lang="en-US" dirty="0"/>
              <a:t>your past need not find you and second chances are possible. I think both of those are wonderful messages, because I think everybody, quite frankly, will appreciate hearing them</a:t>
            </a:r>
            <a:r>
              <a:rPr lang="en-US" dirty="0" smtClean="0"/>
              <a:t>.”</a:t>
            </a:r>
            <a:endParaRPr lang="en-US" dirty="0"/>
          </a:p>
        </p:txBody>
      </p:sp>
      <p:pic>
        <p:nvPicPr>
          <p:cNvPr id="4" name="Picture 3" descr="Screen Shot 2014-11-30 at 2.07.34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12755" y="1729829"/>
            <a:ext cx="3550193" cy="4827661"/>
          </a:xfrm>
          <a:prstGeom prst="rect">
            <a:avLst/>
          </a:prstGeom>
        </p:spPr>
      </p:pic>
    </p:spTree>
    <p:extLst>
      <p:ext uri="{BB962C8B-B14F-4D97-AF65-F5344CB8AC3E}">
        <p14:creationId xmlns:p14="http://schemas.microsoft.com/office/powerpoint/2010/main" val="803697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Misattribution of Arousal in The Best of Me</a:t>
            </a:r>
            <a:endParaRPr lang="en-US" dirty="0"/>
          </a:p>
        </p:txBody>
      </p:sp>
      <p:sp>
        <p:nvSpPr>
          <p:cNvPr id="3" name="TextBox 2"/>
          <p:cNvSpPr txBox="1"/>
          <p:nvPr/>
        </p:nvSpPr>
        <p:spPr>
          <a:xfrm>
            <a:off x="202363" y="1551532"/>
            <a:ext cx="5268406" cy="5078314"/>
          </a:xfrm>
          <a:prstGeom prst="rect">
            <a:avLst/>
          </a:prstGeom>
          <a:noFill/>
        </p:spPr>
        <p:txBody>
          <a:bodyPr wrap="square" rtlCol="0">
            <a:spAutoFit/>
          </a:bodyPr>
          <a:lstStyle/>
          <a:p>
            <a:pPr marL="285750" indent="-285750">
              <a:buFont typeface="Arial"/>
              <a:buChar char="•"/>
            </a:pPr>
            <a:r>
              <a:rPr lang="en-US" dirty="0" smtClean="0"/>
              <a:t>Dawson and Amanda are very classically from opposite sides of town.</a:t>
            </a:r>
          </a:p>
          <a:p>
            <a:pPr marL="285750" indent="-285750">
              <a:buFont typeface="Arial"/>
              <a:buChar char="•"/>
            </a:pPr>
            <a:r>
              <a:rPr lang="en-US" dirty="0" smtClean="0"/>
              <a:t>Dawson has a troubled home life, but his love for Amanda makes him want to be a better person for her.  </a:t>
            </a:r>
          </a:p>
          <a:p>
            <a:pPr marL="285750" indent="-285750">
              <a:buFont typeface="Arial"/>
              <a:buChar char="•"/>
            </a:pPr>
            <a:r>
              <a:rPr lang="en-US" dirty="0" smtClean="0"/>
              <a:t>He climbs into her window at night, they sneak behind their parents’ backs, they kiss in the rain and spend every moment together. </a:t>
            </a:r>
            <a:r>
              <a:rPr lang="en-US" dirty="0" smtClean="0">
                <a:hlinkClick r:id="rId2"/>
              </a:rPr>
              <a:t>https</a:t>
            </a:r>
            <a:r>
              <a:rPr lang="en-US" dirty="0">
                <a:hlinkClick r:id="rId2"/>
              </a:rPr>
              <a:t>://www.youtube.com/watch?v=JyQ-</a:t>
            </a:r>
            <a:r>
              <a:rPr lang="en-US" dirty="0" smtClean="0">
                <a:hlinkClick r:id="rId2"/>
              </a:rPr>
              <a:t>M0lHi7A</a:t>
            </a:r>
            <a:r>
              <a:rPr lang="en-US" dirty="0" smtClean="0"/>
              <a:t> </a:t>
            </a:r>
          </a:p>
          <a:p>
            <a:pPr marL="285750" indent="-285750">
              <a:buFont typeface="Arial"/>
              <a:buChar char="•"/>
            </a:pPr>
            <a:r>
              <a:rPr lang="en-US" dirty="0" smtClean="0"/>
              <a:t>But there’s an altercation, and Dawson is sent away to prison for something that wasn’t his fault. </a:t>
            </a:r>
          </a:p>
          <a:p>
            <a:pPr marL="285750" indent="-285750">
              <a:buFont typeface="Arial"/>
              <a:buChar char="•"/>
            </a:pPr>
            <a:r>
              <a:rPr lang="en-US" dirty="0" smtClean="0"/>
              <a:t>21 years later, they are brought back together.</a:t>
            </a:r>
          </a:p>
          <a:p>
            <a:pPr marL="285750" indent="-285750">
              <a:buFont typeface="Arial"/>
              <a:buChar char="•"/>
            </a:pPr>
            <a:r>
              <a:rPr lang="en-US" dirty="0" smtClean="0">
                <a:hlinkClick r:id="rId3"/>
              </a:rPr>
              <a:t>https</a:t>
            </a:r>
            <a:r>
              <a:rPr lang="en-US" dirty="0">
                <a:hlinkClick r:id="rId3"/>
              </a:rPr>
              <a:t>://www.youtube.com/watch?v=</a:t>
            </a:r>
            <a:r>
              <a:rPr lang="en-US" dirty="0" smtClean="0">
                <a:hlinkClick r:id="rId3"/>
              </a:rPr>
              <a:t>hx85o3Z43Yk</a:t>
            </a:r>
            <a:r>
              <a:rPr lang="en-US" dirty="0" smtClean="0"/>
              <a:t> </a:t>
            </a:r>
          </a:p>
          <a:p>
            <a:pPr marL="285750" indent="-285750">
              <a:buFont typeface="Arial"/>
              <a:buChar char="•"/>
            </a:pPr>
            <a:r>
              <a:rPr lang="en-US" dirty="0" smtClean="0"/>
              <a:t>Does the story simply have high stakes? Or do these teens truly experience real love? </a:t>
            </a:r>
          </a:p>
          <a:p>
            <a:pPr marL="285750" indent="-285750">
              <a:buFont typeface="Arial"/>
              <a:buChar char="•"/>
            </a:pPr>
            <a:endParaRPr lang="en-US" dirty="0"/>
          </a:p>
        </p:txBody>
      </p:sp>
      <p:pic>
        <p:nvPicPr>
          <p:cNvPr id="4" name="Picture 3" descr="best-of-me-movie-poster-old-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75014" y="1841500"/>
            <a:ext cx="3039139" cy="4430346"/>
          </a:xfrm>
          <a:prstGeom prst="rect">
            <a:avLst/>
          </a:prstGeom>
        </p:spPr>
      </p:pic>
      <p:pic>
        <p:nvPicPr>
          <p:cNvPr id="5" name="Picture 4" descr="e5e3d1e440ccd28bf96714188f637a8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5014" y="1452282"/>
            <a:ext cx="3195448" cy="5232400"/>
          </a:xfrm>
          <a:prstGeom prst="rect">
            <a:avLst/>
          </a:prstGeom>
        </p:spPr>
      </p:pic>
    </p:spTree>
    <p:extLst>
      <p:ext uri="{BB962C8B-B14F-4D97-AF65-F5344CB8AC3E}">
        <p14:creationId xmlns:p14="http://schemas.microsoft.com/office/powerpoint/2010/main" val="218974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Nicholas Sparks Quotes on Love </a:t>
            </a:r>
            <a:endParaRPr lang="en-US" dirty="0"/>
          </a:p>
        </p:txBody>
      </p:sp>
      <p:pic>
        <p:nvPicPr>
          <p:cNvPr id="3" name="Picture 2" descr="dear-john-movie-quotes-about-love-i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9" y="1452282"/>
            <a:ext cx="4864865" cy="2286486"/>
          </a:xfrm>
          <a:prstGeom prst="rect">
            <a:avLst/>
          </a:prstGeom>
        </p:spPr>
      </p:pic>
      <p:pic>
        <p:nvPicPr>
          <p:cNvPr id="5" name="Picture 4" descr="Quotation-Nicholas-Sparks-fool-possibility-love-optimism-inspirational-Meetville-Quotes-128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118" y="1452282"/>
            <a:ext cx="4821035" cy="3289788"/>
          </a:xfrm>
          <a:prstGeom prst="rect">
            <a:avLst/>
          </a:prstGeom>
        </p:spPr>
      </p:pic>
      <p:pic>
        <p:nvPicPr>
          <p:cNvPr id="6" name="Picture 5" descr="dfae905ca7eb04463f10954fe877338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799" y="3738768"/>
            <a:ext cx="2997200" cy="2997200"/>
          </a:xfrm>
          <a:prstGeom prst="rect">
            <a:avLst/>
          </a:prstGeom>
        </p:spPr>
      </p:pic>
      <p:pic>
        <p:nvPicPr>
          <p:cNvPr id="7" name="Picture 6" descr="nicholas-sparks-quotes-30.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12154" y="2361993"/>
            <a:ext cx="3477845" cy="4196892"/>
          </a:xfrm>
          <a:prstGeom prst="rect">
            <a:avLst/>
          </a:prstGeom>
        </p:spPr>
      </p:pic>
      <p:pic>
        <p:nvPicPr>
          <p:cNvPr id="8" name="Picture 7" descr="28851253832446861_ZBndqBr6_c.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07" y="1589052"/>
            <a:ext cx="6350000" cy="3588641"/>
          </a:xfrm>
          <a:prstGeom prst="rect">
            <a:avLst/>
          </a:prstGeom>
        </p:spPr>
      </p:pic>
      <p:pic>
        <p:nvPicPr>
          <p:cNvPr id="9" name="Picture 8" descr="tumblr_m90qwl2YSZ1rya2qqo1_50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3119" y="2535262"/>
            <a:ext cx="5250882" cy="4200706"/>
          </a:xfrm>
          <a:prstGeom prst="rect">
            <a:avLst/>
          </a:prstGeom>
        </p:spPr>
      </p:pic>
      <p:pic>
        <p:nvPicPr>
          <p:cNvPr id="10" name="Picture 9" descr="e7587a9a7d197ab87642c3baa91fae5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126154"/>
            <a:ext cx="3731846" cy="3731846"/>
          </a:xfrm>
          <a:prstGeom prst="rect">
            <a:avLst/>
          </a:prstGeom>
        </p:spPr>
      </p:pic>
      <p:pic>
        <p:nvPicPr>
          <p:cNvPr id="11" name="Picture 10" descr="Nicholas-Sparks-Precious-Love-Quotes.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6307" y="1187108"/>
            <a:ext cx="5013357" cy="2696308"/>
          </a:xfrm>
          <a:prstGeom prst="rect">
            <a:avLst/>
          </a:prstGeom>
        </p:spPr>
      </p:pic>
      <p:pic>
        <p:nvPicPr>
          <p:cNvPr id="12" name="Picture 11" descr="image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9135" y="1530437"/>
            <a:ext cx="7197968" cy="4789921"/>
          </a:xfrm>
          <a:prstGeom prst="rect">
            <a:avLst/>
          </a:prstGeom>
        </p:spPr>
      </p:pic>
    </p:spTree>
    <p:extLst>
      <p:ext uri="{BB962C8B-B14F-4D97-AF65-F5344CB8AC3E}">
        <p14:creationId xmlns:p14="http://schemas.microsoft.com/office/powerpoint/2010/main" val="278312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800" decel="100000"/>
                                        <p:tgtEl>
                                          <p:spTgt spid="3"/>
                                        </p:tgtEl>
                                      </p:cBhvr>
                                    </p:animEffect>
                                    <p:anim calcmode="lin" valueType="num">
                                      <p:cBhvr>
                                        <p:cTn id="18" dur="800" decel="100000" fill="hold"/>
                                        <p:tgtEl>
                                          <p:spTgt spid="3"/>
                                        </p:tgtEl>
                                        <p:attrNameLst>
                                          <p:attrName>style.rotation</p:attrName>
                                        </p:attrNameLst>
                                      </p:cBhvr>
                                      <p:tavLst>
                                        <p:tav tm="0">
                                          <p:val>
                                            <p:fltVal val="-90"/>
                                          </p:val>
                                        </p:tav>
                                        <p:tav tm="100000">
                                          <p:val>
                                            <p:fltVal val="0"/>
                                          </p:val>
                                        </p:tav>
                                      </p:tavLst>
                                    </p:anim>
                                    <p:anim calcmode="lin" valueType="num">
                                      <p:cBhvr>
                                        <p:cTn id="19" dur="800" decel="100000" fill="hold"/>
                                        <p:tgtEl>
                                          <p:spTgt spid="3"/>
                                        </p:tgtEl>
                                        <p:attrNameLst>
                                          <p:attrName>ppt_x</p:attrName>
                                        </p:attrNameLst>
                                      </p:cBhvr>
                                      <p:tavLst>
                                        <p:tav tm="0">
                                          <p:val>
                                            <p:strVal val="#ppt_x+0.4"/>
                                          </p:val>
                                        </p:tav>
                                        <p:tav tm="100000">
                                          <p:val>
                                            <p:strVal val="#ppt_x-0.05"/>
                                          </p:val>
                                        </p:tav>
                                      </p:tavLst>
                                    </p:anim>
                                    <p:anim calcmode="lin" valueType="num">
                                      <p:cBhvr>
                                        <p:cTn id="20" dur="800" decel="100000" fill="hold"/>
                                        <p:tgtEl>
                                          <p:spTgt spid="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800" decel="100000"/>
                                        <p:tgtEl>
                                          <p:spTgt spid="7"/>
                                        </p:tgtEl>
                                      </p:cBhvr>
                                    </p:animEffect>
                                    <p:anim calcmode="lin" valueType="num">
                                      <p:cBhvr>
                                        <p:cTn id="38" dur="800" decel="100000" fill="hold"/>
                                        <p:tgtEl>
                                          <p:spTgt spid="7"/>
                                        </p:tgtEl>
                                        <p:attrNameLst>
                                          <p:attrName>style.rotation</p:attrName>
                                        </p:attrNameLst>
                                      </p:cBhvr>
                                      <p:tavLst>
                                        <p:tav tm="0">
                                          <p:val>
                                            <p:fltVal val="-90"/>
                                          </p:val>
                                        </p:tav>
                                        <p:tav tm="100000">
                                          <p:val>
                                            <p:fltVal val="0"/>
                                          </p:val>
                                        </p:tav>
                                      </p:tavLst>
                                    </p:anim>
                                    <p:anim calcmode="lin" valueType="num">
                                      <p:cBhvr>
                                        <p:cTn id="39" dur="800" decel="100000" fill="hold"/>
                                        <p:tgtEl>
                                          <p:spTgt spid="7"/>
                                        </p:tgtEl>
                                        <p:attrNameLst>
                                          <p:attrName>ppt_x</p:attrName>
                                        </p:attrNameLst>
                                      </p:cBhvr>
                                      <p:tavLst>
                                        <p:tav tm="0">
                                          <p:val>
                                            <p:strVal val="#ppt_x+0.4"/>
                                          </p:val>
                                        </p:tav>
                                        <p:tav tm="100000">
                                          <p:val>
                                            <p:strVal val="#ppt_x-0.05"/>
                                          </p:val>
                                        </p:tav>
                                      </p:tavLst>
                                    </p:anim>
                                    <p:anim calcmode="lin" valueType="num">
                                      <p:cBhvr>
                                        <p:cTn id="40" dur="800" decel="100000" fill="hold"/>
                                        <p:tgtEl>
                                          <p:spTgt spid="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800" decel="100000"/>
                                        <p:tgtEl>
                                          <p:spTgt spid="9"/>
                                        </p:tgtEl>
                                      </p:cBhvr>
                                    </p:animEffect>
                                    <p:anim calcmode="lin" valueType="num">
                                      <p:cBhvr>
                                        <p:cTn id="58" dur="800" decel="100000" fill="hold"/>
                                        <p:tgtEl>
                                          <p:spTgt spid="9"/>
                                        </p:tgtEl>
                                        <p:attrNameLst>
                                          <p:attrName>style.rotation</p:attrName>
                                        </p:attrNameLst>
                                      </p:cBhvr>
                                      <p:tavLst>
                                        <p:tav tm="0">
                                          <p:val>
                                            <p:fltVal val="-90"/>
                                          </p:val>
                                        </p:tav>
                                        <p:tav tm="100000">
                                          <p:val>
                                            <p:fltVal val="0"/>
                                          </p:val>
                                        </p:tav>
                                      </p:tavLst>
                                    </p:anim>
                                    <p:anim calcmode="lin" valueType="num">
                                      <p:cBhvr>
                                        <p:cTn id="59" dur="800" decel="100000" fill="hold"/>
                                        <p:tgtEl>
                                          <p:spTgt spid="9"/>
                                        </p:tgtEl>
                                        <p:attrNameLst>
                                          <p:attrName>ppt_x</p:attrName>
                                        </p:attrNameLst>
                                      </p:cBhvr>
                                      <p:tavLst>
                                        <p:tav tm="0">
                                          <p:val>
                                            <p:strVal val="#ppt_x+0.4"/>
                                          </p:val>
                                        </p:tav>
                                        <p:tav tm="100000">
                                          <p:val>
                                            <p:strVal val="#ppt_x-0.05"/>
                                          </p:val>
                                        </p:tav>
                                      </p:tavLst>
                                    </p:anim>
                                    <p:anim calcmode="lin" valueType="num">
                                      <p:cBhvr>
                                        <p:cTn id="60" dur="800" decel="100000" fill="hold"/>
                                        <p:tgtEl>
                                          <p:spTgt spid="9"/>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800" decel="100000"/>
                                        <p:tgtEl>
                                          <p:spTgt spid="10"/>
                                        </p:tgtEl>
                                      </p:cBhvr>
                                    </p:animEffect>
                                    <p:anim calcmode="lin" valueType="num">
                                      <p:cBhvr>
                                        <p:cTn id="68" dur="800" decel="100000" fill="hold"/>
                                        <p:tgtEl>
                                          <p:spTgt spid="10"/>
                                        </p:tgtEl>
                                        <p:attrNameLst>
                                          <p:attrName>style.rotation</p:attrName>
                                        </p:attrNameLst>
                                      </p:cBhvr>
                                      <p:tavLst>
                                        <p:tav tm="0">
                                          <p:val>
                                            <p:fltVal val="-90"/>
                                          </p:val>
                                        </p:tav>
                                        <p:tav tm="100000">
                                          <p:val>
                                            <p:fltVal val="0"/>
                                          </p:val>
                                        </p:tav>
                                      </p:tavLst>
                                    </p:anim>
                                    <p:anim calcmode="lin" valueType="num">
                                      <p:cBhvr>
                                        <p:cTn id="69" dur="800" decel="100000" fill="hold"/>
                                        <p:tgtEl>
                                          <p:spTgt spid="10"/>
                                        </p:tgtEl>
                                        <p:attrNameLst>
                                          <p:attrName>ppt_x</p:attrName>
                                        </p:attrNameLst>
                                      </p:cBhvr>
                                      <p:tavLst>
                                        <p:tav tm="0">
                                          <p:val>
                                            <p:strVal val="#ppt_x+0.4"/>
                                          </p:val>
                                        </p:tav>
                                        <p:tav tm="100000">
                                          <p:val>
                                            <p:strVal val="#ppt_x-0.05"/>
                                          </p:val>
                                        </p:tav>
                                      </p:tavLst>
                                    </p:anim>
                                    <p:anim calcmode="lin" valueType="num">
                                      <p:cBhvr>
                                        <p:cTn id="70" dur="800" decel="100000" fill="hold"/>
                                        <p:tgtEl>
                                          <p:spTgt spid="10"/>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800" decel="100000"/>
                                        <p:tgtEl>
                                          <p:spTgt spid="11"/>
                                        </p:tgtEl>
                                      </p:cBhvr>
                                    </p:animEffect>
                                    <p:anim calcmode="lin" valueType="num">
                                      <p:cBhvr>
                                        <p:cTn id="78" dur="800" decel="100000" fill="hold"/>
                                        <p:tgtEl>
                                          <p:spTgt spid="11"/>
                                        </p:tgtEl>
                                        <p:attrNameLst>
                                          <p:attrName>style.rotation</p:attrName>
                                        </p:attrNameLst>
                                      </p:cBhvr>
                                      <p:tavLst>
                                        <p:tav tm="0">
                                          <p:val>
                                            <p:fltVal val="-90"/>
                                          </p:val>
                                        </p:tav>
                                        <p:tav tm="100000">
                                          <p:val>
                                            <p:fltVal val="0"/>
                                          </p:val>
                                        </p:tav>
                                      </p:tavLst>
                                    </p:anim>
                                    <p:anim calcmode="lin" valueType="num">
                                      <p:cBhvr>
                                        <p:cTn id="79" dur="800" decel="100000" fill="hold"/>
                                        <p:tgtEl>
                                          <p:spTgt spid="11"/>
                                        </p:tgtEl>
                                        <p:attrNameLst>
                                          <p:attrName>ppt_x</p:attrName>
                                        </p:attrNameLst>
                                      </p:cBhvr>
                                      <p:tavLst>
                                        <p:tav tm="0">
                                          <p:val>
                                            <p:strVal val="#ppt_x+0.4"/>
                                          </p:val>
                                        </p:tav>
                                        <p:tav tm="100000">
                                          <p:val>
                                            <p:strVal val="#ppt_x-0.05"/>
                                          </p:val>
                                        </p:tav>
                                      </p:tavLst>
                                    </p:anim>
                                    <p:anim calcmode="lin" valueType="num">
                                      <p:cBhvr>
                                        <p:cTn id="80" dur="800" decel="100000" fill="hold"/>
                                        <p:tgtEl>
                                          <p:spTgt spid="11"/>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800" decel="100000"/>
                                        <p:tgtEl>
                                          <p:spTgt spid="12"/>
                                        </p:tgtEl>
                                      </p:cBhvr>
                                    </p:animEffect>
                                    <p:anim calcmode="lin" valueType="num">
                                      <p:cBhvr>
                                        <p:cTn id="88" dur="800" decel="100000" fill="hold"/>
                                        <p:tgtEl>
                                          <p:spTgt spid="12"/>
                                        </p:tgtEl>
                                        <p:attrNameLst>
                                          <p:attrName>style.rotation</p:attrName>
                                        </p:attrNameLst>
                                      </p:cBhvr>
                                      <p:tavLst>
                                        <p:tav tm="0">
                                          <p:val>
                                            <p:fltVal val="-90"/>
                                          </p:val>
                                        </p:tav>
                                        <p:tav tm="100000">
                                          <p:val>
                                            <p:fltVal val="0"/>
                                          </p:val>
                                        </p:tav>
                                      </p:tavLst>
                                    </p:anim>
                                    <p:anim calcmode="lin" valueType="num">
                                      <p:cBhvr>
                                        <p:cTn id="89" dur="800" decel="100000" fill="hold"/>
                                        <p:tgtEl>
                                          <p:spTgt spid="12"/>
                                        </p:tgtEl>
                                        <p:attrNameLst>
                                          <p:attrName>ppt_x</p:attrName>
                                        </p:attrNameLst>
                                      </p:cBhvr>
                                      <p:tavLst>
                                        <p:tav tm="0">
                                          <p:val>
                                            <p:strVal val="#ppt_x+0.4"/>
                                          </p:val>
                                        </p:tav>
                                        <p:tav tm="100000">
                                          <p:val>
                                            <p:strVal val="#ppt_x-0.05"/>
                                          </p:val>
                                        </p:tav>
                                      </p:tavLst>
                                    </p:anim>
                                    <p:anim calcmode="lin" valueType="num">
                                      <p:cBhvr>
                                        <p:cTn id="90" dur="800" decel="100000" fill="hold"/>
                                        <p:tgtEl>
                                          <p:spTgt spid="12"/>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I begin…</a:t>
            </a:r>
            <a:endParaRPr lang="en-US" dirty="0"/>
          </a:p>
        </p:txBody>
      </p:sp>
      <p:sp>
        <p:nvSpPr>
          <p:cNvPr id="4" name="Rectangle 3"/>
          <p:cNvSpPr/>
          <p:nvPr/>
        </p:nvSpPr>
        <p:spPr>
          <a:xfrm rot="20963679">
            <a:off x="277769" y="2942312"/>
            <a:ext cx="2438863"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Sappy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2600916" y="3458308"/>
            <a:ext cx="3964007"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Unrealistic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rot="765893">
            <a:off x="6173680" y="2486172"/>
            <a:ext cx="2113379"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Stupid</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2180776" y="5752266"/>
            <a:ext cx="4618609"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Picture Perfect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5252983" y="4439977"/>
            <a:ext cx="347808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Exhausting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rot="21152688">
            <a:off x="258710" y="4605287"/>
            <a:ext cx="35075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Impractical</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3040004" y="1802440"/>
            <a:ext cx="305778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Fairytales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07256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Nicholas Sparks?</a:t>
            </a:r>
            <a:endParaRPr lang="en-US" dirty="0"/>
          </a:p>
        </p:txBody>
      </p:sp>
      <p:sp>
        <p:nvSpPr>
          <p:cNvPr id="11" name="TextBox 10"/>
          <p:cNvSpPr txBox="1"/>
          <p:nvPr/>
        </p:nvSpPr>
        <p:spPr>
          <a:xfrm>
            <a:off x="562429" y="1704753"/>
            <a:ext cx="3791857" cy="5632312"/>
          </a:xfrm>
          <a:prstGeom prst="rect">
            <a:avLst/>
          </a:prstGeom>
          <a:noFill/>
        </p:spPr>
        <p:txBody>
          <a:bodyPr wrap="square" rtlCol="0">
            <a:spAutoFit/>
          </a:bodyPr>
          <a:lstStyle/>
          <a:p>
            <a:pPr marL="285750" indent="-285750">
              <a:buFont typeface="Arial"/>
              <a:buChar char="•"/>
            </a:pPr>
            <a:r>
              <a:rPr lang="en-US" dirty="0" smtClean="0"/>
              <a:t>Born on December 31, 1965 in Omaha Nebraska.</a:t>
            </a:r>
          </a:p>
          <a:p>
            <a:pPr marL="285750" indent="-285750">
              <a:buFont typeface="Arial"/>
              <a:buChar char="•"/>
            </a:pPr>
            <a:r>
              <a:rPr lang="en-US" dirty="0" smtClean="0"/>
              <a:t>He, his wife and his five children live in New Berg, North Carolina.</a:t>
            </a:r>
          </a:p>
          <a:p>
            <a:pPr marL="285750" indent="-285750">
              <a:buFont typeface="Arial"/>
              <a:buChar char="•"/>
            </a:pPr>
            <a:r>
              <a:rPr lang="en-US" dirty="0" smtClean="0"/>
              <a:t>An American novelist, screenwriter and producer.</a:t>
            </a:r>
          </a:p>
          <a:p>
            <a:pPr marL="285750" indent="-285750">
              <a:buFont typeface="Arial"/>
              <a:buChar char="•"/>
            </a:pPr>
            <a:r>
              <a:rPr lang="en-US" dirty="0" smtClean="0"/>
              <a:t>All 17 of his published  books have been New York Times bestsellers.</a:t>
            </a:r>
          </a:p>
          <a:p>
            <a:pPr marL="285750" indent="-285750">
              <a:buFont typeface="Arial"/>
              <a:buChar char="•"/>
            </a:pPr>
            <a:r>
              <a:rPr lang="en-US" dirty="0" smtClean="0"/>
              <a:t>9 of his Romantic-drama books have been adapted to film.</a:t>
            </a:r>
          </a:p>
          <a:p>
            <a:pPr marL="285750" indent="-285750">
              <a:buFont typeface="Arial"/>
              <a:buChar char="•"/>
            </a:pPr>
            <a:r>
              <a:rPr lang="en-US" dirty="0" smtClean="0"/>
              <a:t>USA Today: “You read romance because you know what to expect.  You read a love story because you don</a:t>
            </a:r>
            <a:r>
              <a:rPr lang="fr-FR" dirty="0" smtClean="0"/>
              <a:t>’</a:t>
            </a:r>
            <a:r>
              <a:rPr lang="en-US" dirty="0" smtClean="0"/>
              <a:t>t know what to expect.”. </a:t>
            </a:r>
            <a:endParaRPr lang="en-US" dirty="0"/>
          </a:p>
          <a:p>
            <a:pPr marL="285750" indent="-285750">
              <a:buFont typeface="Arial"/>
              <a:buChar char="•"/>
            </a:pPr>
            <a:r>
              <a:rPr lang="en-US" dirty="0" smtClean="0"/>
              <a:t>He claims he is not a romance novelist but a fiction writer who writes love stories. </a:t>
            </a:r>
          </a:p>
          <a:p>
            <a:pPr marL="285750" indent="-285750">
              <a:buFont typeface="Arial"/>
              <a:buChar char="•"/>
            </a:pPr>
            <a:endParaRPr lang="en-US" dirty="0" smtClean="0"/>
          </a:p>
          <a:p>
            <a:pPr marL="285750" indent="-285750">
              <a:buFont typeface="Arial"/>
              <a:buChar char="•"/>
            </a:pPr>
            <a:endParaRPr lang="en-US" dirty="0" smtClean="0"/>
          </a:p>
        </p:txBody>
      </p:sp>
      <p:pic>
        <p:nvPicPr>
          <p:cNvPr id="12" name="Picture 11"/>
          <p:cNvPicPr>
            <a:picLocks noChangeAspect="1"/>
          </p:cNvPicPr>
          <p:nvPr/>
        </p:nvPicPr>
        <p:blipFill>
          <a:blip r:embed="rId2"/>
          <a:stretch>
            <a:fillRect/>
          </a:stretch>
        </p:blipFill>
        <p:spPr>
          <a:xfrm>
            <a:off x="5043714" y="1968498"/>
            <a:ext cx="3483429" cy="4354287"/>
          </a:xfrm>
          <a:prstGeom prst="rect">
            <a:avLst/>
          </a:prstGeom>
        </p:spPr>
      </p:pic>
    </p:spTree>
    <p:extLst>
      <p:ext uri="{BB962C8B-B14F-4D97-AF65-F5344CB8AC3E}">
        <p14:creationId xmlns:p14="http://schemas.microsoft.com/office/powerpoint/2010/main" val="2788376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Writing Style </a:t>
            </a:r>
            <a:endParaRPr lang="en-US" dirty="0"/>
          </a:p>
        </p:txBody>
      </p:sp>
      <p:sp>
        <p:nvSpPr>
          <p:cNvPr id="3" name="TextBox 2"/>
          <p:cNvSpPr txBox="1"/>
          <p:nvPr/>
        </p:nvSpPr>
        <p:spPr>
          <a:xfrm>
            <a:off x="399143" y="1632857"/>
            <a:ext cx="8418286" cy="5570756"/>
          </a:xfrm>
          <a:prstGeom prst="rect">
            <a:avLst/>
          </a:prstGeom>
          <a:noFill/>
        </p:spPr>
        <p:txBody>
          <a:bodyPr wrap="square" rtlCol="0">
            <a:spAutoFit/>
          </a:bodyPr>
          <a:lstStyle/>
          <a:p>
            <a:pPr algn="ctr"/>
            <a:r>
              <a:rPr lang="en-US" sz="2000" b="1" i="1" dirty="0"/>
              <a:t>Q: You once said the difference between a love story and a romance is that “love stories must use universal characters and settings.” What did you mean by that</a:t>
            </a:r>
            <a:r>
              <a:rPr lang="en-US" sz="2000" b="1" i="1" dirty="0" smtClean="0"/>
              <a:t>?</a:t>
            </a:r>
          </a:p>
          <a:p>
            <a:pPr algn="ctr"/>
            <a:endParaRPr lang="en-US" sz="2000" dirty="0"/>
          </a:p>
          <a:p>
            <a:pPr algn="ctr"/>
            <a:r>
              <a:rPr lang="en-US" sz="2000" dirty="0"/>
              <a:t>“Universal” means you feel as if they are </a:t>
            </a:r>
            <a:r>
              <a:rPr lang="en-US" sz="2000" b="1" dirty="0"/>
              <a:t>real</a:t>
            </a:r>
            <a:r>
              <a:rPr lang="en-US" sz="2000" dirty="0"/>
              <a:t>. You feel like you can know them. I don’t write stories about astronauts or CEOs of Fortune 500 companies or millionaires or movie stars</a:t>
            </a:r>
            <a:r>
              <a:rPr lang="en-US" sz="2000" b="1" dirty="0"/>
              <a:t>. These are stories of everyday people put into extraordinary events that are also very real in ordinary people’s lives:</a:t>
            </a:r>
            <a:r>
              <a:rPr lang="en-US" sz="2000" dirty="0"/>
              <a:t> accidents, a past you want to get away from, a husband that got violent.</a:t>
            </a:r>
          </a:p>
          <a:p>
            <a:pPr algn="ctr"/>
            <a:r>
              <a:rPr lang="en-US" sz="2000" dirty="0"/>
              <a:t>These are stories where, when people sit down to watch them in the theater, they feel as if they </a:t>
            </a:r>
            <a:r>
              <a:rPr lang="en-US" sz="2000" b="1" dirty="0"/>
              <a:t>know someone like </a:t>
            </a:r>
            <a:r>
              <a:rPr lang="en-US" sz="2000" dirty="0"/>
              <a:t>Katie on screen, and they feel as if they know someone like Alex. That’s what draws them in. They </a:t>
            </a:r>
            <a:r>
              <a:rPr lang="en-US" sz="2000" b="1" dirty="0"/>
              <a:t>relate to these characters</a:t>
            </a:r>
            <a:r>
              <a:rPr lang="en-US" sz="2000" dirty="0"/>
              <a:t>, they begin to root for these characters and by the end they are moving in sync with the emotions of these characters. You need to do all of these things well to have a love story that works.</a:t>
            </a:r>
          </a:p>
          <a:p>
            <a:r>
              <a:rPr lang="en-US" dirty="0" smtClean="0"/>
              <a:t> </a:t>
            </a:r>
            <a:endParaRPr lang="en-US" dirty="0"/>
          </a:p>
        </p:txBody>
      </p:sp>
    </p:spTree>
    <p:extLst>
      <p:ext uri="{BB962C8B-B14F-4D97-AF65-F5344CB8AC3E}">
        <p14:creationId xmlns:p14="http://schemas.microsoft.com/office/powerpoint/2010/main" val="1630063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Nicholas Sparks Movies</a:t>
            </a:r>
            <a:endParaRPr lang="en-US" dirty="0"/>
          </a:p>
        </p:txBody>
      </p:sp>
      <p:pic>
        <p:nvPicPr>
          <p:cNvPr id="3" name="Picture 2" descr="MV5BMTQyMDMxMDkwNV5BMl5BanBnXkFtZTcwMDQ0NzcyMQ@@._V1_SX640_SY720_.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3243" y="1269782"/>
            <a:ext cx="1703614" cy="2285923"/>
          </a:xfrm>
          <a:prstGeom prst="rect">
            <a:avLst/>
          </a:prstGeom>
        </p:spPr>
      </p:pic>
      <p:pic>
        <p:nvPicPr>
          <p:cNvPr id="4" name="Picture 3" descr="A_Walk_to_Remember_Post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43" y="3383114"/>
            <a:ext cx="2230074" cy="3291281"/>
          </a:xfrm>
          <a:prstGeom prst="rect">
            <a:avLst/>
          </a:prstGeom>
        </p:spPr>
      </p:pic>
      <p:pic>
        <p:nvPicPr>
          <p:cNvPr id="6" name="Picture 5" descr="dear_john0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31023" y="1269781"/>
            <a:ext cx="3152594" cy="2522075"/>
          </a:xfrm>
          <a:prstGeom prst="rect">
            <a:avLst/>
          </a:prstGeom>
        </p:spPr>
      </p:pic>
      <p:pic>
        <p:nvPicPr>
          <p:cNvPr id="5" name="Picture 4" descr="nights_in_rodanthe.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04619" y="3388357"/>
            <a:ext cx="2178998" cy="2905330"/>
          </a:xfrm>
          <a:prstGeom prst="rect">
            <a:avLst/>
          </a:prstGeom>
        </p:spPr>
      </p:pic>
      <p:pic>
        <p:nvPicPr>
          <p:cNvPr id="11" name="Picture 10" descr="MV5BMTk3OTM5Njg5M15BMl5BanBnXkFtZTYwMzA0ODI3._V1_SX640_SY720_.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278366" y="1814286"/>
            <a:ext cx="2559503" cy="3791857"/>
          </a:xfrm>
          <a:prstGeom prst="rect">
            <a:avLst/>
          </a:prstGeom>
        </p:spPr>
      </p:pic>
      <p:pic>
        <p:nvPicPr>
          <p:cNvPr id="9" name="Picture 8" descr="MV5BMTg4MzcxODA3OV5BMl5BanBnXkFtZTcwMTYzNDkwOQ@@._V1_SX214_AL_.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08363" y="4209143"/>
            <a:ext cx="1722520" cy="2551584"/>
          </a:xfrm>
          <a:prstGeom prst="rect">
            <a:avLst/>
          </a:prstGeom>
        </p:spPr>
      </p:pic>
      <p:pic>
        <p:nvPicPr>
          <p:cNvPr id="8" name="Picture 7" descr="MV5BMTg5NDk3MjAzMF5BMl5BanBnXkFtZTcwMjUyNzExNw@@._V1_SX640_SY720_.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503011" y="2741188"/>
            <a:ext cx="2037897" cy="3148682"/>
          </a:xfrm>
          <a:prstGeom prst="rect">
            <a:avLst/>
          </a:prstGeom>
        </p:spPr>
      </p:pic>
      <p:pic>
        <p:nvPicPr>
          <p:cNvPr id="7" name="Picture 6" descr="LastSongposterMarch31.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413316" y="1231344"/>
            <a:ext cx="2575969" cy="3812434"/>
          </a:xfrm>
          <a:prstGeom prst="rect">
            <a:avLst/>
          </a:prstGeom>
        </p:spPr>
      </p:pic>
      <p:pic>
        <p:nvPicPr>
          <p:cNvPr id="10" name="Picture 9" descr="BOMBookCover-680x1020.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217011" y="3331727"/>
            <a:ext cx="2286000" cy="3429000"/>
          </a:xfrm>
          <a:prstGeom prst="rect">
            <a:avLst/>
          </a:prstGeom>
        </p:spPr>
      </p:pic>
    </p:spTree>
    <p:extLst>
      <p:ext uri="{BB962C8B-B14F-4D97-AF65-F5344CB8AC3E}">
        <p14:creationId xmlns:p14="http://schemas.microsoft.com/office/powerpoint/2010/main" val="341821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fltVal val="0"/>
                                          </p:val>
                                        </p:tav>
                                        <p:tav tm="100000">
                                          <p:val>
                                            <p:strVal val="#ppt_w"/>
                                          </p:val>
                                        </p:tav>
                                      </p:tavLst>
                                    </p:anim>
                                    <p:anim calcmode="lin" valueType="num">
                                      <p:cBhvr>
                                        <p:cTn id="40" dur="1000" fill="hold"/>
                                        <p:tgtEl>
                                          <p:spTgt spid="3"/>
                                        </p:tgtEl>
                                        <p:attrNameLst>
                                          <p:attrName>ppt_h</p:attrName>
                                        </p:attrNameLst>
                                      </p:cBhvr>
                                      <p:tavLst>
                                        <p:tav tm="0">
                                          <p:val>
                                            <p:fltVal val="0"/>
                                          </p:val>
                                        </p:tav>
                                        <p:tav tm="100000">
                                          <p:val>
                                            <p:strVal val="#ppt_h"/>
                                          </p:val>
                                        </p:tav>
                                      </p:tavLst>
                                    </p:anim>
                                    <p:anim calcmode="lin" valueType="num">
                                      <p:cBhvr>
                                        <p:cTn id="41" dur="1000" fill="hold"/>
                                        <p:tgtEl>
                                          <p:spTgt spid="3"/>
                                        </p:tgtEl>
                                        <p:attrNameLst>
                                          <p:attrName>style.rotation</p:attrName>
                                        </p:attrNameLst>
                                      </p:cBhvr>
                                      <p:tavLst>
                                        <p:tav tm="0">
                                          <p:val>
                                            <p:fltVal val="90"/>
                                          </p:val>
                                        </p:tav>
                                        <p:tav tm="100000">
                                          <p:val>
                                            <p:fltVal val="0"/>
                                          </p:val>
                                        </p:tav>
                                      </p:tavLst>
                                    </p:anim>
                                    <p:animEffect transition="in" filter="fade">
                                      <p:cBhvr>
                                        <p:cTn id="42" dur="1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fltVal val="0"/>
                                          </p:val>
                                        </p:tav>
                                        <p:tav tm="100000">
                                          <p:val>
                                            <p:strVal val="#ppt_w"/>
                                          </p:val>
                                        </p:tav>
                                      </p:tavLst>
                                    </p:anim>
                                    <p:anim calcmode="lin" valueType="num">
                                      <p:cBhvr>
                                        <p:cTn id="48" dur="1000" fill="hold"/>
                                        <p:tgtEl>
                                          <p:spTgt spid="5"/>
                                        </p:tgtEl>
                                        <p:attrNameLst>
                                          <p:attrName>ppt_h</p:attrName>
                                        </p:attrNameLst>
                                      </p:cBhvr>
                                      <p:tavLst>
                                        <p:tav tm="0">
                                          <p:val>
                                            <p:fltVal val="0"/>
                                          </p:val>
                                        </p:tav>
                                        <p:tav tm="100000">
                                          <p:val>
                                            <p:strVal val="#ppt_h"/>
                                          </p:val>
                                        </p:tav>
                                      </p:tavLst>
                                    </p:anim>
                                    <p:anim calcmode="lin" valueType="num">
                                      <p:cBhvr>
                                        <p:cTn id="49" dur="1000" fill="hold"/>
                                        <p:tgtEl>
                                          <p:spTgt spid="5"/>
                                        </p:tgtEl>
                                        <p:attrNameLst>
                                          <p:attrName>style.rotation</p:attrName>
                                        </p:attrNameLst>
                                      </p:cBhvr>
                                      <p:tavLst>
                                        <p:tav tm="0">
                                          <p:val>
                                            <p:fltVal val="90"/>
                                          </p:val>
                                        </p:tav>
                                        <p:tav tm="100000">
                                          <p:val>
                                            <p:fltVal val="0"/>
                                          </p:val>
                                        </p:tav>
                                      </p:tavLst>
                                    </p:anim>
                                    <p:animEffect transition="in" filter="fade">
                                      <p:cBhvr>
                                        <p:cTn id="50" dur="10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ppt_w</p:attrName>
                                        </p:attrNameLst>
                                      </p:cBhvr>
                                      <p:tavLst>
                                        <p:tav tm="0">
                                          <p:val>
                                            <p:fltVal val="0"/>
                                          </p:val>
                                        </p:tav>
                                        <p:tav tm="100000">
                                          <p:val>
                                            <p:strVal val="#ppt_w"/>
                                          </p:val>
                                        </p:tav>
                                      </p:tavLst>
                                    </p:anim>
                                    <p:anim calcmode="lin" valueType="num">
                                      <p:cBhvr>
                                        <p:cTn id="64" dur="1000" fill="hold"/>
                                        <p:tgtEl>
                                          <p:spTgt spid="7"/>
                                        </p:tgtEl>
                                        <p:attrNameLst>
                                          <p:attrName>ppt_h</p:attrName>
                                        </p:attrNameLst>
                                      </p:cBhvr>
                                      <p:tavLst>
                                        <p:tav tm="0">
                                          <p:val>
                                            <p:fltVal val="0"/>
                                          </p:val>
                                        </p:tav>
                                        <p:tav tm="100000">
                                          <p:val>
                                            <p:strVal val="#ppt_h"/>
                                          </p:val>
                                        </p:tav>
                                      </p:tavLst>
                                    </p:anim>
                                    <p:anim calcmode="lin" valueType="num">
                                      <p:cBhvr>
                                        <p:cTn id="65" dur="1000" fill="hold"/>
                                        <p:tgtEl>
                                          <p:spTgt spid="7"/>
                                        </p:tgtEl>
                                        <p:attrNameLst>
                                          <p:attrName>style.rotation</p:attrName>
                                        </p:attrNameLst>
                                      </p:cBhvr>
                                      <p:tavLst>
                                        <p:tav tm="0">
                                          <p:val>
                                            <p:fltVal val="90"/>
                                          </p:val>
                                        </p:tav>
                                        <p:tav tm="100000">
                                          <p:val>
                                            <p:fltVal val="0"/>
                                          </p:val>
                                        </p:tav>
                                      </p:tavLst>
                                    </p:anim>
                                    <p:animEffect transition="in" filter="fade">
                                      <p:cBhvr>
                                        <p:cTn id="66" dur="10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1000" fill="hold"/>
                                        <p:tgtEl>
                                          <p:spTgt spid="10"/>
                                        </p:tgtEl>
                                        <p:attrNameLst>
                                          <p:attrName>ppt_w</p:attrName>
                                        </p:attrNameLst>
                                      </p:cBhvr>
                                      <p:tavLst>
                                        <p:tav tm="0">
                                          <p:val>
                                            <p:fltVal val="0"/>
                                          </p:val>
                                        </p:tav>
                                        <p:tav tm="100000">
                                          <p:val>
                                            <p:strVal val="#ppt_w"/>
                                          </p:val>
                                        </p:tav>
                                      </p:tavLst>
                                    </p:anim>
                                    <p:anim calcmode="lin" valueType="num">
                                      <p:cBhvr>
                                        <p:cTn id="72" dur="1000" fill="hold"/>
                                        <p:tgtEl>
                                          <p:spTgt spid="10"/>
                                        </p:tgtEl>
                                        <p:attrNameLst>
                                          <p:attrName>ppt_h</p:attrName>
                                        </p:attrNameLst>
                                      </p:cBhvr>
                                      <p:tavLst>
                                        <p:tav tm="0">
                                          <p:val>
                                            <p:fltVal val="0"/>
                                          </p:val>
                                        </p:tav>
                                        <p:tav tm="100000">
                                          <p:val>
                                            <p:strVal val="#ppt_h"/>
                                          </p:val>
                                        </p:tav>
                                      </p:tavLst>
                                    </p:anim>
                                    <p:anim calcmode="lin" valueType="num">
                                      <p:cBhvr>
                                        <p:cTn id="73" dur="1000" fill="hold"/>
                                        <p:tgtEl>
                                          <p:spTgt spid="10"/>
                                        </p:tgtEl>
                                        <p:attrNameLst>
                                          <p:attrName>style.rotation</p:attrName>
                                        </p:attrNameLst>
                                      </p:cBhvr>
                                      <p:tavLst>
                                        <p:tav tm="0">
                                          <p:val>
                                            <p:fltVal val="90"/>
                                          </p:val>
                                        </p:tav>
                                        <p:tav tm="100000">
                                          <p:val>
                                            <p:fltVal val="0"/>
                                          </p:val>
                                        </p:tav>
                                      </p:tavLst>
                                    </p:anim>
                                    <p:animEffect transition="in" filter="fade">
                                      <p:cBhvr>
                                        <p:cTn id="7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Self-Presentation in The Notebook</a:t>
            </a:r>
            <a:endParaRPr lang="en-US" dirty="0"/>
          </a:p>
        </p:txBody>
      </p:sp>
      <p:sp>
        <p:nvSpPr>
          <p:cNvPr id="3" name="TextBox 2"/>
          <p:cNvSpPr txBox="1"/>
          <p:nvPr/>
        </p:nvSpPr>
        <p:spPr>
          <a:xfrm>
            <a:off x="489857" y="1868714"/>
            <a:ext cx="4263572" cy="4401205"/>
          </a:xfrm>
          <a:prstGeom prst="rect">
            <a:avLst/>
          </a:prstGeom>
          <a:noFill/>
        </p:spPr>
        <p:txBody>
          <a:bodyPr wrap="square" rtlCol="0">
            <a:spAutoFit/>
          </a:bodyPr>
          <a:lstStyle/>
          <a:p>
            <a:pPr marL="285750" indent="-285750">
              <a:buFont typeface="Arial"/>
              <a:buChar char="•"/>
            </a:pPr>
            <a:r>
              <a:rPr lang="en-US" sz="2000" dirty="0" smtClean="0"/>
              <a:t>Self-Presentation – the process of creating a desired impression, to elicit liking from another, instead of revealing one’s true self. </a:t>
            </a:r>
          </a:p>
          <a:p>
            <a:pPr marL="285750" indent="-285750">
              <a:buFont typeface="Arial"/>
              <a:buChar char="•"/>
            </a:pPr>
            <a:r>
              <a:rPr lang="en-US" sz="2000" dirty="0" smtClean="0"/>
              <a:t>Noah sees Allie at a carnival and is immediately drawn to her.  </a:t>
            </a:r>
          </a:p>
          <a:p>
            <a:pPr marL="285750" indent="-285750">
              <a:buFont typeface="Arial"/>
              <a:buChar char="•"/>
            </a:pPr>
            <a:r>
              <a:rPr lang="en-US" sz="2000" dirty="0" smtClean="0"/>
              <a:t>After facing rejection, Noah sees Allie on the street a few days later and uses self presentation tactics to get Allie interested in him as well. </a:t>
            </a:r>
          </a:p>
          <a:p>
            <a:pPr marL="285750" indent="-285750">
              <a:buFont typeface="Arial"/>
              <a:buChar char="•"/>
            </a:pPr>
            <a:r>
              <a:rPr lang="en-US" sz="2000" dirty="0">
                <a:hlinkClick r:id="rId2"/>
              </a:rPr>
              <a:t>https://www.youtube.com/watch?v=</a:t>
            </a:r>
            <a:r>
              <a:rPr lang="en-US" sz="2000" dirty="0" smtClean="0">
                <a:hlinkClick r:id="rId2"/>
              </a:rPr>
              <a:t>xlK3FkdUv78</a:t>
            </a:r>
            <a:r>
              <a:rPr lang="en-US" sz="2000" dirty="0" smtClean="0"/>
              <a:t> </a:t>
            </a:r>
          </a:p>
          <a:p>
            <a:pPr marL="285750" indent="-285750">
              <a:buFont typeface="Arial"/>
              <a:buChar char="•"/>
            </a:pPr>
            <a:endParaRPr lang="en-US" sz="2000" dirty="0" smtClean="0"/>
          </a:p>
        </p:txBody>
      </p:sp>
      <p:pic>
        <p:nvPicPr>
          <p:cNvPr id="4" name="Picture 3" descr="MV5BMTk3OTM5Njg5M15BMl5BanBnXkFtZTYwMzA0ODI3._V1_SX640_SY720_.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21992" y="1868714"/>
            <a:ext cx="3176813" cy="4706390"/>
          </a:xfrm>
          <a:prstGeom prst="rect">
            <a:avLst/>
          </a:prstGeom>
        </p:spPr>
      </p:pic>
    </p:spTree>
    <p:extLst>
      <p:ext uri="{BB962C8B-B14F-4D97-AF65-F5344CB8AC3E}">
        <p14:creationId xmlns:p14="http://schemas.microsoft.com/office/powerpoint/2010/main" val="364028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Love Quotes from the Notebook</a:t>
            </a:r>
            <a:endParaRPr lang="en-US" dirty="0"/>
          </a:p>
        </p:txBody>
      </p:sp>
      <p:pic>
        <p:nvPicPr>
          <p:cNvPr id="5" name="Picture 4" descr="the_notebook_quote_by_dramaqueen56-d30slvy.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0427" y="1622073"/>
            <a:ext cx="6929663" cy="5046529"/>
          </a:xfrm>
          <a:prstGeom prst="rect">
            <a:avLst/>
          </a:prstGeom>
        </p:spPr>
      </p:pic>
      <p:pic>
        <p:nvPicPr>
          <p:cNvPr id="6" name="Picture 5" descr="thenoteboo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427" y="1622073"/>
            <a:ext cx="7129236" cy="5046529"/>
          </a:xfrm>
          <a:prstGeom prst="rect">
            <a:avLst/>
          </a:prstGeom>
        </p:spPr>
      </p:pic>
      <p:pic>
        <p:nvPicPr>
          <p:cNvPr id="7" name="Picture 6" descr="tumblr_m0dx22dq621r078too1_5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161" y="1622073"/>
            <a:ext cx="7570787" cy="5042144"/>
          </a:xfrm>
          <a:prstGeom prst="rect">
            <a:avLst/>
          </a:prstGeom>
        </p:spPr>
      </p:pic>
      <p:pic>
        <p:nvPicPr>
          <p:cNvPr id="8" name="Picture 7" descr="fan-art-the-notebook-21019309-500-500-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9" y="1342572"/>
            <a:ext cx="6350000" cy="5515428"/>
          </a:xfrm>
          <a:prstGeom prst="rect">
            <a:avLst/>
          </a:prstGeom>
        </p:spPr>
      </p:pic>
      <p:pic>
        <p:nvPicPr>
          <p:cNvPr id="9" name="Picture 8" descr="notebook-quotes-60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00" y="1452282"/>
            <a:ext cx="8273143" cy="5235927"/>
          </a:xfrm>
          <a:prstGeom prst="rect">
            <a:avLst/>
          </a:prstGeom>
        </p:spPr>
      </p:pic>
    </p:spTree>
    <p:extLst>
      <p:ext uri="{BB962C8B-B14F-4D97-AF65-F5344CB8AC3E}">
        <p14:creationId xmlns:p14="http://schemas.microsoft.com/office/powerpoint/2010/main" val="269791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360"/>
                                          </p:val>
                                        </p:tav>
                                        <p:tav tm="100000">
                                          <p:val>
                                            <p:fltVal val="0"/>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 calcmode="lin" valueType="num">
                                      <p:cBhvr>
                                        <p:cTn id="41" dur="500" fill="hold"/>
                                        <p:tgtEl>
                                          <p:spTgt spid="9"/>
                                        </p:tgtEl>
                                        <p:attrNameLst>
                                          <p:attrName>style.rotation</p:attrName>
                                        </p:attrNameLst>
                                      </p:cBhvr>
                                      <p:tavLst>
                                        <p:tav tm="0">
                                          <p:val>
                                            <p:fltVal val="360"/>
                                          </p:val>
                                        </p:tav>
                                        <p:tav tm="100000">
                                          <p:val>
                                            <p:fltVal val="0"/>
                                          </p:val>
                                        </p:tav>
                                      </p:tavLst>
                                    </p:anim>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Attributional Statements in Dear John</a:t>
            </a:r>
            <a:endParaRPr lang="en-US" dirty="0"/>
          </a:p>
        </p:txBody>
      </p:sp>
      <p:sp>
        <p:nvSpPr>
          <p:cNvPr id="3" name="TextBox 2"/>
          <p:cNvSpPr txBox="1"/>
          <p:nvPr/>
        </p:nvSpPr>
        <p:spPr>
          <a:xfrm>
            <a:off x="526144" y="1944691"/>
            <a:ext cx="4281713" cy="4524316"/>
          </a:xfrm>
          <a:prstGeom prst="rect">
            <a:avLst/>
          </a:prstGeom>
          <a:noFill/>
        </p:spPr>
        <p:txBody>
          <a:bodyPr wrap="square" rtlCol="0">
            <a:spAutoFit/>
          </a:bodyPr>
          <a:lstStyle/>
          <a:p>
            <a:pPr marL="285750" indent="-285750">
              <a:buFont typeface="Arial"/>
              <a:buChar char="•"/>
            </a:pPr>
            <a:r>
              <a:rPr lang="en-US" dirty="0" smtClean="0"/>
              <a:t>John and Savannah meet on a beach when John saves her purse after it falls from a high ledge. </a:t>
            </a:r>
          </a:p>
          <a:p>
            <a:pPr marL="285750" indent="-285750">
              <a:buFont typeface="Arial"/>
              <a:buChar char="•"/>
            </a:pPr>
            <a:r>
              <a:rPr lang="en-US" dirty="0" smtClean="0"/>
              <a:t>John is on leave from the military, while Savannah is volunteering during her summer vacation.</a:t>
            </a:r>
          </a:p>
          <a:p>
            <a:pPr marL="285750" indent="-285750">
              <a:buFont typeface="Arial"/>
              <a:buChar char="•"/>
            </a:pPr>
            <a:r>
              <a:rPr lang="en-US" dirty="0" smtClean="0"/>
              <a:t>After their first date, they get caught in the rain.</a:t>
            </a:r>
          </a:p>
          <a:p>
            <a:pPr marL="285750" indent="-285750">
              <a:buFont typeface="Arial"/>
              <a:buChar char="•"/>
            </a:pPr>
            <a:r>
              <a:rPr lang="en-US" dirty="0">
                <a:hlinkClick r:id="rId2"/>
              </a:rPr>
              <a:t>https://www.youtube.com/watch?v=</a:t>
            </a:r>
            <a:r>
              <a:rPr lang="en-US" dirty="0" smtClean="0">
                <a:hlinkClick r:id="rId2"/>
              </a:rPr>
              <a:t>7xJTyRffRdo</a:t>
            </a:r>
            <a:endParaRPr lang="en-US" dirty="0" smtClean="0"/>
          </a:p>
          <a:p>
            <a:pPr marL="285750" indent="-285750">
              <a:buFont typeface="Arial"/>
              <a:buChar char="•"/>
            </a:pPr>
            <a:r>
              <a:rPr lang="en-US" dirty="0" smtClean="0"/>
              <a:t>Attributional Statements?  Social penetration theory of self-disclosure? </a:t>
            </a:r>
          </a:p>
          <a:p>
            <a:pPr marL="285750" indent="-285750">
              <a:buFont typeface="Arial"/>
              <a:buChar char="•"/>
            </a:pPr>
            <a:r>
              <a:rPr lang="en-US" dirty="0" smtClean="0"/>
              <a:t>After this kiss in the rain, the two are inseparable for the remaining two weeks they have together.   </a:t>
            </a:r>
          </a:p>
          <a:p>
            <a:pPr marL="285750" indent="-285750">
              <a:buFont typeface="Arial"/>
              <a:buChar char="•"/>
            </a:pPr>
            <a:endParaRPr lang="en-US" dirty="0"/>
          </a:p>
        </p:txBody>
      </p:sp>
      <p:pic>
        <p:nvPicPr>
          <p:cNvPr id="4" name="Picture 3" descr="Dear-John-3-dear-john-movie-34700636-500-36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286" y="1944691"/>
            <a:ext cx="3947650" cy="4524316"/>
          </a:xfrm>
          <a:prstGeom prst="rect">
            <a:avLst/>
          </a:prstGeom>
        </p:spPr>
      </p:pic>
    </p:spTree>
    <p:extLst>
      <p:ext uri="{BB962C8B-B14F-4D97-AF65-F5344CB8AC3E}">
        <p14:creationId xmlns:p14="http://schemas.microsoft.com/office/powerpoint/2010/main" val="279032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Principle in Nights in </a:t>
            </a:r>
            <a:r>
              <a:rPr lang="en-US" dirty="0" err="1" smtClean="0"/>
              <a:t>Rodanthe</a:t>
            </a:r>
            <a:r>
              <a:rPr lang="en-US" dirty="0" smtClean="0"/>
              <a:t> </a:t>
            </a:r>
            <a:endParaRPr lang="en-US" dirty="0"/>
          </a:p>
        </p:txBody>
      </p:sp>
      <p:sp>
        <p:nvSpPr>
          <p:cNvPr id="3" name="TextBox 2"/>
          <p:cNvSpPr txBox="1"/>
          <p:nvPr/>
        </p:nvSpPr>
        <p:spPr>
          <a:xfrm>
            <a:off x="136769" y="1738923"/>
            <a:ext cx="5236307" cy="5078314"/>
          </a:xfrm>
          <a:prstGeom prst="rect">
            <a:avLst/>
          </a:prstGeom>
          <a:noFill/>
        </p:spPr>
        <p:txBody>
          <a:bodyPr wrap="square" rtlCol="0">
            <a:spAutoFit/>
          </a:bodyPr>
          <a:lstStyle/>
          <a:p>
            <a:pPr marL="285750" indent="-285750">
              <a:buFont typeface="Arial"/>
              <a:buChar char="•"/>
            </a:pPr>
            <a:r>
              <a:rPr lang="en-US" dirty="0" smtClean="0"/>
              <a:t>Contrast principle- when a person’s perception about a person is different because they compare them to a previous stimuli.</a:t>
            </a:r>
          </a:p>
          <a:p>
            <a:pPr marL="285750" indent="-285750">
              <a:buFont typeface="Arial"/>
              <a:buChar char="•"/>
            </a:pPr>
            <a:r>
              <a:rPr lang="en-US" dirty="0" smtClean="0"/>
              <a:t>Adrienne, a middle aged woman, is staying in her friends inn for the weekend to get away for the weekend.  </a:t>
            </a:r>
          </a:p>
          <a:p>
            <a:pPr marL="285750" indent="-285750">
              <a:buFont typeface="Arial"/>
              <a:buChar char="•"/>
            </a:pPr>
            <a:r>
              <a:rPr lang="en-US" dirty="0" smtClean="0"/>
              <a:t>The only other guest at the Inn is a man named Paul, who has come away for the weekend to try to fix the mistakes that haunt his past.  </a:t>
            </a:r>
          </a:p>
          <a:p>
            <a:pPr marL="285750" indent="-285750">
              <a:buFont typeface="Arial"/>
              <a:buChar char="•"/>
            </a:pPr>
            <a:r>
              <a:rPr lang="en-US" dirty="0" smtClean="0"/>
              <a:t>Both broken hearted, come together and find comfort in one another as a storm keeps them shut inside the Inn for the weekend. The two realize that their lives are not over, and that they should not settle, because new and real love does exist, even in their later years.</a:t>
            </a:r>
          </a:p>
          <a:p>
            <a:pPr marL="285750" indent="-285750">
              <a:buFont typeface="Arial"/>
              <a:buChar char="•"/>
            </a:pPr>
            <a:r>
              <a:rPr lang="en-US" dirty="0" smtClean="0">
                <a:hlinkClick r:id="rId2"/>
              </a:rPr>
              <a:t>https</a:t>
            </a:r>
            <a:r>
              <a:rPr lang="en-US" dirty="0">
                <a:hlinkClick r:id="rId2"/>
              </a:rPr>
              <a:t>://www.youtube.com/watch?v=</a:t>
            </a:r>
            <a:r>
              <a:rPr lang="en-US" dirty="0" smtClean="0">
                <a:hlinkClick r:id="rId2"/>
              </a:rPr>
              <a:t>18D7XgB7ZJ0</a:t>
            </a:r>
            <a:endParaRPr lang="en-US" dirty="0" smtClean="0"/>
          </a:p>
          <a:p>
            <a:endParaRPr lang="en-US" dirty="0"/>
          </a:p>
        </p:txBody>
      </p:sp>
      <p:pic>
        <p:nvPicPr>
          <p:cNvPr id="5" name="Picture 4" descr="Screen Shot 2014-11-30 at 6.11.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076" y="1738924"/>
            <a:ext cx="3575539" cy="4095240"/>
          </a:xfrm>
          <a:prstGeom prst="rect">
            <a:avLst/>
          </a:prstGeom>
        </p:spPr>
      </p:pic>
    </p:spTree>
    <p:extLst>
      <p:ext uri="{BB962C8B-B14F-4D97-AF65-F5344CB8AC3E}">
        <p14:creationId xmlns:p14="http://schemas.microsoft.com/office/powerpoint/2010/main" val="8213777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6819</TotalTime>
  <Words>883</Words>
  <Application>Microsoft Office PowerPoint</Application>
  <PresentationFormat>On-screen Show (4:3)</PresentationFormat>
  <Paragraphs>59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Infusion</vt:lpstr>
      <vt:lpstr>Love in Nicholas Sparks Movies </vt:lpstr>
      <vt:lpstr>Before I begin…</vt:lpstr>
      <vt:lpstr>Who is Nicholas Sparks?</vt:lpstr>
      <vt:lpstr>His Writing Style </vt:lpstr>
      <vt:lpstr>Nicholas Sparks Movies</vt:lpstr>
      <vt:lpstr>Self-Presentation in The Notebook</vt:lpstr>
      <vt:lpstr>Additional Love Quotes from the Notebook</vt:lpstr>
      <vt:lpstr>Attributional Statements in Dear John</vt:lpstr>
      <vt:lpstr>Contrast Principle in Nights in Rodanthe </vt:lpstr>
      <vt:lpstr>Violence in Safe Haven</vt:lpstr>
      <vt:lpstr>Misattribution of Arousal in The Best of Me</vt:lpstr>
      <vt:lpstr>Nicholas Sparks Quotes on Love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in Nicholas Sparks Movies</dc:title>
  <dc:creator>Emily  Rebenstock</dc:creator>
  <cp:lastModifiedBy>Rochelle Dunn</cp:lastModifiedBy>
  <cp:revision>38</cp:revision>
  <dcterms:created xsi:type="dcterms:W3CDTF">2014-11-19T21:39:07Z</dcterms:created>
  <dcterms:modified xsi:type="dcterms:W3CDTF">2016-03-30T17:58:40Z</dcterms:modified>
</cp:coreProperties>
</file>